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48F-F9EC-4A9E-AFCB-F4A18A81574C}" type="datetimeFigureOut">
              <a:rPr lang="es-ES" smtClean="0"/>
              <a:t>14/11/2012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4DF-DB02-4EEC-8886-370F1666859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48F-F9EC-4A9E-AFCB-F4A18A81574C}" type="datetimeFigureOut">
              <a:rPr lang="es-ES" smtClean="0"/>
              <a:t>14/11/2012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4DF-DB02-4EEC-8886-370F1666859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48F-F9EC-4A9E-AFCB-F4A18A81574C}" type="datetimeFigureOut">
              <a:rPr lang="es-ES" smtClean="0"/>
              <a:t>14/11/2012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4DF-DB02-4EEC-8886-370F1666859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48F-F9EC-4A9E-AFCB-F4A18A81574C}" type="datetimeFigureOut">
              <a:rPr lang="es-ES" smtClean="0"/>
              <a:t>14/11/2012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4DF-DB02-4EEC-8886-370F1666859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48F-F9EC-4A9E-AFCB-F4A18A81574C}" type="datetimeFigureOut">
              <a:rPr lang="es-ES" smtClean="0"/>
              <a:t>14/11/2012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4DF-DB02-4EEC-8886-370F1666859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48F-F9EC-4A9E-AFCB-F4A18A81574C}" type="datetimeFigureOut">
              <a:rPr lang="es-ES" smtClean="0"/>
              <a:t>14/11/2012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4DF-DB02-4EEC-8886-370F1666859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48F-F9EC-4A9E-AFCB-F4A18A81574C}" type="datetimeFigureOut">
              <a:rPr lang="es-ES" smtClean="0"/>
              <a:t>14/11/2012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4DF-DB02-4EEC-8886-370F1666859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48F-F9EC-4A9E-AFCB-F4A18A81574C}" type="datetimeFigureOut">
              <a:rPr lang="es-ES" smtClean="0"/>
              <a:t>14/11/2012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4DF-DB02-4EEC-8886-370F1666859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48F-F9EC-4A9E-AFCB-F4A18A81574C}" type="datetimeFigureOut">
              <a:rPr lang="es-ES" smtClean="0"/>
              <a:t>14/11/2012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4DF-DB02-4EEC-8886-370F1666859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48F-F9EC-4A9E-AFCB-F4A18A81574C}" type="datetimeFigureOut">
              <a:rPr lang="es-ES" smtClean="0"/>
              <a:t>14/11/2012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4DF-DB02-4EEC-8886-370F1666859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48F-F9EC-4A9E-AFCB-F4A18A81574C}" type="datetimeFigureOut">
              <a:rPr lang="es-ES" smtClean="0"/>
              <a:t>14/11/2012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EB234DF-DB02-4EEC-8886-370F16668594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BA348F-F9EC-4A9E-AFCB-F4A18A81574C}" type="datetimeFigureOut">
              <a:rPr lang="es-ES" smtClean="0"/>
              <a:t>14/11/2012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B234DF-DB02-4EEC-8886-370F16668594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1944216" cy="81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04664"/>
            <a:ext cx="18002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828553" y="908720"/>
            <a:ext cx="7343847" cy="57554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III Jornada TAB</a:t>
            </a:r>
          </a:p>
          <a:p>
            <a:pPr algn="ctr"/>
            <a:r>
              <a:rPr lang="es-E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“Temas Actuales en Bibliotecología”</a:t>
            </a:r>
          </a:p>
          <a:p>
            <a:pPr algn="ctr"/>
            <a:endParaRPr lang="es-ES" sz="2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es-ES" sz="2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es-E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s-ES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“La Alfabetización Informacional: Tecnologías de la Información y las Comunicaciones en las Bibliotecas de Salud”</a:t>
            </a:r>
          </a:p>
          <a:p>
            <a:pPr algn="ctr"/>
            <a:endParaRPr lang="es-E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es-ES" sz="2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es-E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r"/>
            <a:r>
              <a:rPr lang="es-E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Prof. María Graciela Cañete</a:t>
            </a:r>
          </a:p>
          <a:p>
            <a:pPr algn="ctr"/>
            <a:endParaRPr lang="es-ES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15616" y="260648"/>
            <a:ext cx="70567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4400" b="1" dirty="0" smtClean="0">
                <a:latin typeface="Arial" pitchFamily="34" charset="0"/>
                <a:cs typeface="Arial" pitchFamily="34" charset="0"/>
              </a:rPr>
              <a:t>¿Por qué se necesitan nuevas competencias?</a:t>
            </a:r>
          </a:p>
          <a:p>
            <a:endParaRPr lang="es-ES" sz="1200" dirty="0" smtClean="0">
              <a:latin typeface="Arial" pitchFamily="34" charset="0"/>
              <a:cs typeface="Arial" pitchFamily="34" charset="0"/>
            </a:endParaRPr>
          </a:p>
          <a:p>
            <a:endParaRPr lang="es-ES" sz="1200" dirty="0">
              <a:latin typeface="Arial" pitchFamily="34" charset="0"/>
              <a:cs typeface="Arial" pitchFamily="34" charset="0"/>
            </a:endParaRPr>
          </a:p>
          <a:p>
            <a:endParaRPr lang="es-ES" sz="1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 Acceso universal a la     	información</a:t>
            </a:r>
          </a:p>
          <a:p>
            <a:pPr>
              <a:buFont typeface="Wingdings" pitchFamily="2" charset="2"/>
              <a:buChar char="v"/>
            </a:pPr>
            <a:endParaRPr lang="es-E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 Avance progresivo y veloz de 	las Tics</a:t>
            </a:r>
          </a:p>
          <a:p>
            <a:pPr algn="ctr"/>
            <a:endParaRPr lang="es-ES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836712"/>
            <a:ext cx="698477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s-ES" sz="4400" b="1" u="sng" dirty="0" smtClean="0">
                <a:latin typeface="Arial" pitchFamily="34" charset="0"/>
                <a:cs typeface="Arial" pitchFamily="34" charset="0"/>
              </a:rPr>
              <a:t>Ejes temáticos:</a:t>
            </a:r>
          </a:p>
          <a:p>
            <a:endParaRPr lang="es-ES" sz="1200" b="1" dirty="0">
              <a:latin typeface="Arial" pitchFamily="34" charset="0"/>
              <a:cs typeface="Arial" pitchFamily="34" charset="0"/>
            </a:endParaRPr>
          </a:p>
          <a:p>
            <a:endParaRPr lang="es-ES" sz="12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  Información para la decisión en salud.</a:t>
            </a:r>
          </a:p>
          <a:p>
            <a:pPr>
              <a:buFont typeface="Wingdings" pitchFamily="2" charset="2"/>
              <a:buChar char="v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  Estrategias y políticas públicas.</a:t>
            </a:r>
          </a:p>
          <a:p>
            <a:pPr>
              <a:buFont typeface="Wingdings" pitchFamily="2" charset="2"/>
              <a:buChar char="v"/>
            </a:pPr>
            <a:r>
              <a:rPr lang="es-E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Tecnología de información y comunicación.</a:t>
            </a:r>
          </a:p>
          <a:p>
            <a:pPr>
              <a:buFont typeface="Wingdings" pitchFamily="2" charset="2"/>
              <a:buChar char="v"/>
            </a:pPr>
            <a:r>
              <a:rPr lang="es-E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err="1" smtClean="0">
                <a:latin typeface="Arial" pitchFamily="34" charset="0"/>
                <a:cs typeface="Arial" pitchFamily="34" charset="0"/>
              </a:rPr>
              <a:t>Telesalud</a:t>
            </a:r>
            <a:endParaRPr lang="es-ES" sz="3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Desarrollo de capacidades.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692696"/>
            <a:ext cx="799288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4000" dirty="0" smtClean="0">
                <a:latin typeface="Arial" pitchFamily="34" charset="0"/>
                <a:cs typeface="Arial" pitchFamily="34" charset="0"/>
              </a:rPr>
              <a:t>- Declaraciones sobre competencias en   información.</a:t>
            </a:r>
          </a:p>
          <a:p>
            <a:endParaRPr lang="es-ES" sz="3600" dirty="0" smtClean="0">
              <a:latin typeface="Arial" pitchFamily="34" charset="0"/>
              <a:cs typeface="Arial" pitchFamily="34" charset="0"/>
            </a:endParaRPr>
          </a:p>
          <a:p>
            <a:endParaRPr lang="es-E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4000" dirty="0" smtClean="0">
                <a:latin typeface="Arial" pitchFamily="34" charset="0"/>
                <a:cs typeface="Arial" pitchFamily="34" charset="0"/>
              </a:rPr>
              <a:t>- Alfabetización informacional y mediática. (IFLA)</a:t>
            </a:r>
          </a:p>
          <a:p>
            <a:endParaRPr lang="es-ES" sz="3600" dirty="0">
              <a:latin typeface="Arial" pitchFamily="34" charset="0"/>
              <a:cs typeface="Arial" pitchFamily="34" charset="0"/>
            </a:endParaRPr>
          </a:p>
          <a:p>
            <a:endParaRPr lang="es-ES" sz="3600" dirty="0" smtClean="0">
              <a:latin typeface="Arial" pitchFamily="34" charset="0"/>
              <a:cs typeface="Arial" pitchFamily="34" charset="0"/>
            </a:endParaRPr>
          </a:p>
          <a:p>
            <a:endParaRPr lang="es-ES" sz="3600" dirty="0">
              <a:latin typeface="Arial" pitchFamily="34" charset="0"/>
              <a:cs typeface="Arial" pitchFamily="34" charset="0"/>
            </a:endParaRPr>
          </a:p>
          <a:p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908720"/>
            <a:ext cx="73448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u="sng" dirty="0" err="1" smtClean="0">
                <a:latin typeface="Arial" pitchFamily="34" charset="0"/>
                <a:cs typeface="Arial" pitchFamily="34" charset="0"/>
              </a:rPr>
              <a:t>Alfin</a:t>
            </a:r>
            <a:r>
              <a:rPr lang="es-ES" sz="36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             Educación formal</a:t>
            </a:r>
          </a:p>
          <a:p>
            <a:r>
              <a:rPr lang="es-E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                     Formación continua</a:t>
            </a:r>
          </a:p>
          <a:p>
            <a:endParaRPr lang="es-ES" sz="3600" dirty="0">
              <a:latin typeface="Arial" pitchFamily="34" charset="0"/>
              <a:cs typeface="Arial" pitchFamily="34" charset="0"/>
            </a:endParaRPr>
          </a:p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Bibliotecas y </a:t>
            </a:r>
            <a:r>
              <a:rPr lang="es-ES" sz="3600" dirty="0" err="1" smtClean="0">
                <a:latin typeface="Arial" pitchFamily="34" charset="0"/>
                <a:cs typeface="Arial" pitchFamily="34" charset="0"/>
              </a:rPr>
              <a:t>Alfin</a:t>
            </a:r>
            <a:endParaRPr lang="es-ES" sz="3600" dirty="0" smtClean="0">
              <a:latin typeface="Arial" pitchFamily="34" charset="0"/>
              <a:cs typeface="Arial" pitchFamily="34" charset="0"/>
            </a:endParaRPr>
          </a:p>
          <a:p>
            <a:endParaRPr lang="es-ES" sz="3600" dirty="0">
              <a:latin typeface="Arial" pitchFamily="34" charset="0"/>
              <a:cs typeface="Arial" pitchFamily="34" charset="0"/>
            </a:endParaRPr>
          </a:p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Integración de competencias informáticas e informacionales 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2267744" y="1340768"/>
            <a:ext cx="1512168" cy="0"/>
          </a:xfrm>
          <a:prstGeom prst="straightConnector1">
            <a:avLst/>
          </a:prstGeom>
          <a:ln w="28575"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>
            <a:off x="2267744" y="1340768"/>
            <a:ext cx="1440160" cy="432048"/>
          </a:xfrm>
          <a:prstGeom prst="straightConnector1">
            <a:avLst/>
          </a:prstGeom>
          <a:ln w="28575"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2051720" y="3140968"/>
            <a:ext cx="0" cy="576064"/>
          </a:xfrm>
          <a:prstGeom prst="straightConnector1">
            <a:avLst/>
          </a:prstGeom>
          <a:ln w="28575">
            <a:solidFill>
              <a:schemeClr val="tx1">
                <a:lumMod val="8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692696"/>
            <a:ext cx="75608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>
                <a:latin typeface="Arial" pitchFamily="34" charset="0"/>
                <a:cs typeface="Arial" pitchFamily="34" charset="0"/>
              </a:rPr>
              <a:t>Programa de Alfabetización Informacional</a:t>
            </a:r>
          </a:p>
          <a:p>
            <a:endParaRPr lang="es-ES" sz="8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907976" y="845096"/>
            <a:ext cx="75608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800" dirty="0" smtClean="0">
              <a:latin typeface="Arial" pitchFamily="34" charset="0"/>
              <a:cs typeface="Arial" pitchFamily="34" charset="0"/>
            </a:endParaRPr>
          </a:p>
          <a:p>
            <a:endParaRPr lang="es-ES" sz="88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Teo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80774"/>
            <a:ext cx="2547367" cy="1695157"/>
          </a:xfrm>
          <a:prstGeom prst="rect">
            <a:avLst/>
          </a:prstGeom>
          <a:noFill/>
        </p:spPr>
      </p:pic>
      <p:pic>
        <p:nvPicPr>
          <p:cNvPr id="1027" name="Picture 3" descr="C:\Users\Teo\Desktop\images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2017" y="2182738"/>
            <a:ext cx="2238375" cy="2038350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5940152" y="422108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Alfabetización digital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179512" y="400506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Dispositivos móviles electrónicos</a:t>
            </a:r>
            <a:endParaRPr lang="es-ES" dirty="0"/>
          </a:p>
        </p:txBody>
      </p:sp>
      <p:pic>
        <p:nvPicPr>
          <p:cNvPr id="1028" name="Picture 4" descr="C:\Users\Teo\Desktop\images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2924944"/>
            <a:ext cx="1710196" cy="3059410"/>
          </a:xfrm>
          <a:prstGeom prst="rect">
            <a:avLst/>
          </a:prstGeom>
          <a:noFill/>
        </p:spPr>
      </p:pic>
      <p:sp>
        <p:nvSpPr>
          <p:cNvPr id="12" name="11 Rectángulo"/>
          <p:cNvSpPr/>
          <p:nvPr/>
        </p:nvSpPr>
        <p:spPr>
          <a:xfrm>
            <a:off x="3635896" y="6093296"/>
            <a:ext cx="1868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Nativos Digitales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908720"/>
            <a:ext cx="79928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u="sng" dirty="0" smtClean="0">
                <a:latin typeface="Arial" pitchFamily="34" charset="0"/>
                <a:cs typeface="Arial" pitchFamily="34" charset="0"/>
              </a:rPr>
              <a:t>Relevancia de </a:t>
            </a:r>
            <a:r>
              <a:rPr lang="es-ES" sz="4400" b="1" u="sng" dirty="0" err="1" smtClean="0">
                <a:latin typeface="Arial" pitchFamily="34" charset="0"/>
                <a:cs typeface="Arial" pitchFamily="34" charset="0"/>
              </a:rPr>
              <a:t>Alfin</a:t>
            </a:r>
            <a:endParaRPr lang="es-ES" sz="4400" b="1" u="sng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s-ES" sz="3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 Impacto social de las Tics.</a:t>
            </a:r>
            <a:endParaRPr lang="es-ES" sz="3600" dirty="0">
              <a:latin typeface="Arial" pitchFamily="34" charset="0"/>
              <a:cs typeface="Arial" pitchFamily="34" charset="0"/>
            </a:endParaRPr>
          </a:p>
          <a:p>
            <a:endParaRPr lang="es-E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 Prolífera bibliografía existe.</a:t>
            </a:r>
          </a:p>
          <a:p>
            <a:endParaRPr lang="es-E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 Incorporación de las redes sociales   	a la vida cotidiana. 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692696"/>
            <a:ext cx="72008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u="sng" dirty="0" smtClean="0">
                <a:latin typeface="Arial" pitchFamily="34" charset="0"/>
                <a:cs typeface="Arial" pitchFamily="34" charset="0"/>
              </a:rPr>
              <a:t>Declaración Universal de Derechos Humanos</a:t>
            </a:r>
            <a:endParaRPr lang="es-ES" sz="1200" b="1" u="sng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1100" b="1" u="sng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1100" b="1" u="sng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Derecho a la libertad de expresión.</a:t>
            </a:r>
          </a:p>
          <a:p>
            <a:pPr>
              <a:buFont typeface="Wingdings" pitchFamily="2" charset="2"/>
              <a:buChar char="v"/>
            </a:pPr>
            <a:r>
              <a:rPr lang="es-E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Acceso universal a la información.</a:t>
            </a:r>
          </a:p>
          <a:p>
            <a:pPr>
              <a:buFont typeface="Wingdings" pitchFamily="2" charset="2"/>
              <a:buChar char="v"/>
            </a:pPr>
            <a:r>
              <a:rPr lang="es-E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Derecho a la educación.</a:t>
            </a:r>
          </a:p>
          <a:p>
            <a:pPr>
              <a:buFont typeface="Wingdings" pitchFamily="2" charset="2"/>
              <a:buChar char="v"/>
            </a:pPr>
            <a:r>
              <a:rPr lang="es-E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Derecho a participar de la vida cultural.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87624" y="1844824"/>
            <a:ext cx="67915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¡MUCHAS GRACIAS!</a:t>
            </a:r>
            <a:endParaRPr lang="es-ES" sz="54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526657" y="4365104"/>
            <a:ext cx="381970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ES" sz="240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Prof. María Graciela Cañete</a:t>
            </a:r>
          </a:p>
          <a:p>
            <a:pPr algn="r"/>
            <a:endParaRPr lang="es-ES" sz="2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r"/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gracielacanete@fcm.unc.edu.ar</a:t>
            </a:r>
            <a:endParaRPr lang="es-ES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r"/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gracica@gmail.com</a:t>
            </a:r>
            <a:endParaRPr lang="es-ES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</TotalTime>
  <Words>188</Words>
  <Application>Microsoft Office PowerPoint</Application>
  <PresentationFormat>Presentación en pantalla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Flujo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Teo</dc:creator>
  <cp:lastModifiedBy>Teo</cp:lastModifiedBy>
  <cp:revision>13</cp:revision>
  <dcterms:created xsi:type="dcterms:W3CDTF">2012-11-14T20:33:49Z</dcterms:created>
  <dcterms:modified xsi:type="dcterms:W3CDTF">2012-11-14T22:36:39Z</dcterms:modified>
</cp:coreProperties>
</file>